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58" r:id="rId5"/>
    <p:sldId id="261" r:id="rId6"/>
    <p:sldId id="265" r:id="rId7"/>
    <p:sldId id="262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44">
          <p15:clr>
            <a:srgbClr val="A4A3A4"/>
          </p15:clr>
        </p15:guide>
        <p15:guide id="4" pos="7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D4B"/>
    <a:srgbClr val="F49827"/>
    <a:srgbClr val="FFD966"/>
    <a:srgbClr val="F3BF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84"/>
      </p:cViewPr>
      <p:guideLst>
        <p:guide orient="horz" pos="482"/>
        <p:guide pos="3840"/>
        <p:guide orient="horz" pos="4244"/>
        <p:guide pos="7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5584BE-5602-3B84-338A-2370C8B2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B5599A-3B39-D2DE-7335-E8EB19935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C6E225-D225-02A4-3B98-22A0E6A6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068828-BDE0-1D27-22B7-43D61914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597C15-CA3D-58D0-E839-A8B8C359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6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9CC59B-1F4A-1F8B-BF21-78B02F45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5D9657E-C62D-14DB-F6B3-9A93D4CE4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203370-4DD1-8F3B-17C5-A116AA4B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C7B549-E1DF-3182-727B-2D7578EC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51FD93-FD4B-4870-23DA-1F64047A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2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7AA7E47-847B-077F-3D37-F0254D187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E877954-4BAD-1D24-AFF4-1077BF029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2B667E-9222-DFF9-A9DC-1D42FF37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165109-B784-9253-656A-97697D97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7361CA-9B84-6496-5A52-EB935E5E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1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136B85-4B52-51CE-9354-1BF1A4462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1924D6-7B97-40EF-1B3A-0481E1C6C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A90CE4-ECBB-B588-FCF0-7C2BE2E8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3081EF-EA6E-2E5E-00A3-5F1C59A5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2A01E6-D42C-F896-DE22-1D1529D5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53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155" userDrawn="1">
          <p15:clr>
            <a:srgbClr val="FBAE40"/>
          </p15:clr>
        </p15:guide>
        <p15:guide id="3" pos="3940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orient="horz" pos="2260" userDrawn="1">
          <p15:clr>
            <a:srgbClr val="FBAE40"/>
          </p15:clr>
        </p15:guide>
        <p15:guide id="6" orient="horz" pos="23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B49A7-E656-9EFF-22FD-ECACF075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31EFF2-E7EA-A7E6-A100-FCF742BB1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0960A1-B2D0-32EF-9AA4-6436702F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95423C-2411-ED4D-7F70-55B33D58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2F211-7D35-0258-2202-8BB6E847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8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143EDB-1E90-8F91-E909-89463640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95E0D6-C400-0CA8-1A27-78C85B2E6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C06170-441A-EE96-BA6F-00F34B6EE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3DECF76-5B5B-39BA-E54B-4A95C635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B78521-FA12-55A0-F129-C692BA4C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67FD03-32AB-4344-92AB-B9F72BF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7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F3D76-5359-298F-96B0-B3532D29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3DD60C-B624-EA69-69B5-7F6311FE5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724397-0EC5-9EA5-EC34-1B2BA25C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C65FB53-1759-CB1A-26A4-466717A4B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938D0BA-5575-1808-AC9D-ED6B0C393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590A6A4-2BEF-8AD8-CF24-1E331292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A55E642-391A-9971-D5F9-976C4F59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F903158-3DDE-72EA-20D4-51738238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D51592-0E0A-B472-B0B8-4E0D6392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B540BDF-CC4B-34D9-8FDC-DA973B0F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E3A337-0489-2B5B-BAE2-8766441C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FF797-D3B3-DDAE-547C-137E1DFC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CB2E0EB-7A76-AD00-E6DD-2F8D047B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7367446-1C15-02AB-37B7-9C455A78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3CBA53-B6F2-71E0-D360-D5278EB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1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9562FA-0D51-BB6D-4D3C-1E035878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53B30D-9256-369C-4E5A-DD4048CD2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E6E75F-6390-0B7F-2855-19BB4D149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48DC07-5AE4-C7D2-6D12-8B0677B6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165819-51EF-2157-07EA-E999CCA5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5FE654-E0B0-A470-C620-76AA6A60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2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62F06-48FF-EB21-7FD0-57EAD56A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1CBAD4-B186-173F-1D5A-53D5C8EB5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0D4084-D58E-98B2-74EB-B49968AC7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48E9C2F-BDA8-88C9-F4CD-C25DE125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F2D3E5-9C29-5574-50B7-9EC46247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1DEF9E-68F0-767F-0C7B-1914D4ED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3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C0EA7-8D16-844A-3E7C-55D2ECE5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D2279A-E63B-2363-00CB-985BB94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7B040D-B660-2F47-4971-9794A5AAC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3FA1-1FF1-465A-92A6-DECB641508B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B294AF-7470-0FA1-26CD-DFBECF1FB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CBD39A-1BB6-C3A5-0AB7-EFC2B03DC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33B3-FDA3-4C96-865D-BBAEBBAF8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5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 b="72"/>
          <a:stretch/>
        </p:blipFill>
        <p:spPr>
          <a:xfrm>
            <a:off x="1196" y="-1"/>
            <a:ext cx="12190803" cy="6982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01" y="-1"/>
            <a:ext cx="3393529" cy="166254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0C6DFF4-B9DE-CD37-F2F0-889FE33F9F42}"/>
              </a:ext>
            </a:extLst>
          </p:cNvPr>
          <p:cNvSpPr/>
          <p:nvPr/>
        </p:nvSpPr>
        <p:spPr>
          <a:xfrm>
            <a:off x="-64708" y="5746652"/>
            <a:ext cx="12064135" cy="802429"/>
          </a:xfrm>
          <a:prstGeom prst="rect">
            <a:avLst/>
          </a:prstGeom>
          <a:solidFill>
            <a:srgbClr val="F7A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4F1704-CF7B-8AFC-0568-A8586F6780F8}"/>
              </a:ext>
            </a:extLst>
          </p:cNvPr>
          <p:cNvSpPr txBox="1"/>
          <p:nvPr/>
        </p:nvSpPr>
        <p:spPr>
          <a:xfrm>
            <a:off x="-64708" y="5917033"/>
            <a:ext cx="1219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Октябрь 2022г.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4E321C6-6F57-C6DE-3E0C-AD227A687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6">
            <a:extLst>
              <a:ext uri="{FF2B5EF4-FFF2-40B4-BE49-F238E27FC236}">
                <a16:creationId xmlns:a16="http://schemas.microsoft.com/office/drawing/2014/main" xmlns="" id="{7C5444F2-C7DF-8F7F-BC7A-7E12E9BE571C}"/>
              </a:ext>
            </a:extLst>
          </p:cNvPr>
          <p:cNvSpPr/>
          <p:nvPr/>
        </p:nvSpPr>
        <p:spPr>
          <a:xfrm>
            <a:off x="3672697" y="1334852"/>
            <a:ext cx="4775721" cy="4188295"/>
          </a:xfrm>
          <a:custGeom>
            <a:avLst/>
            <a:gdLst>
              <a:gd name="connsiteX0" fmla="*/ 17253 w 5615797"/>
              <a:gd name="connsiteY0" fmla="*/ 5132717 h 5132717"/>
              <a:gd name="connsiteX1" fmla="*/ 0 w 5615797"/>
              <a:gd name="connsiteY1" fmla="*/ 1155940 h 5132717"/>
              <a:gd name="connsiteX2" fmla="*/ 1984076 w 5615797"/>
              <a:gd name="connsiteY2" fmla="*/ 138023 h 5132717"/>
              <a:gd name="connsiteX3" fmla="*/ 3709359 w 5615797"/>
              <a:gd name="connsiteY3" fmla="*/ 1000664 h 5132717"/>
              <a:gd name="connsiteX4" fmla="*/ 5607170 w 5615797"/>
              <a:gd name="connsiteY4" fmla="*/ 0 h 5132717"/>
              <a:gd name="connsiteX5" fmla="*/ 5615797 w 5615797"/>
              <a:gd name="connsiteY5" fmla="*/ 3994030 h 5132717"/>
              <a:gd name="connsiteX6" fmla="*/ 3717985 w 5615797"/>
              <a:gd name="connsiteY6" fmla="*/ 5011947 h 5132717"/>
              <a:gd name="connsiteX7" fmla="*/ 1949570 w 5615797"/>
              <a:gd name="connsiteY7" fmla="*/ 4114800 h 5132717"/>
              <a:gd name="connsiteX8" fmla="*/ 17253 w 5615797"/>
              <a:gd name="connsiteY8" fmla="*/ 5132717 h 513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97" h="5132717">
                <a:moveTo>
                  <a:pt x="17253" y="5132717"/>
                </a:moveTo>
                <a:lnTo>
                  <a:pt x="0" y="1155940"/>
                </a:lnTo>
                <a:lnTo>
                  <a:pt x="1984076" y="138023"/>
                </a:lnTo>
                <a:lnTo>
                  <a:pt x="3709359" y="1000664"/>
                </a:lnTo>
                <a:lnTo>
                  <a:pt x="5607170" y="0"/>
                </a:lnTo>
                <a:cubicBezTo>
                  <a:pt x="5610046" y="1331343"/>
                  <a:pt x="5612921" y="2662687"/>
                  <a:pt x="5615797" y="3994030"/>
                </a:cubicBezTo>
                <a:lnTo>
                  <a:pt x="3717985" y="5011947"/>
                </a:lnTo>
                <a:lnTo>
                  <a:pt x="1949570" y="4114800"/>
                </a:lnTo>
                <a:lnTo>
                  <a:pt x="17253" y="51327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64418BD-8C88-B19B-C7C6-6EF4EDA47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55" y="2353287"/>
            <a:ext cx="4391405" cy="21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261992-004D-0B87-B749-C9904FFF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13" y="1"/>
            <a:ext cx="2297404" cy="11255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0C6DFF4-B9DE-CD37-F2F0-889FE33F9F42}"/>
              </a:ext>
            </a:extLst>
          </p:cNvPr>
          <p:cNvSpPr/>
          <p:nvPr/>
        </p:nvSpPr>
        <p:spPr>
          <a:xfrm>
            <a:off x="0" y="765175"/>
            <a:ext cx="6096000" cy="1569660"/>
          </a:xfrm>
          <a:prstGeom prst="rect">
            <a:avLst/>
          </a:prstGeom>
          <a:solidFill>
            <a:srgbClr val="F7A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078D71-7331-9E44-DA4C-641FFA7FCD48}"/>
              </a:ext>
            </a:extLst>
          </p:cNvPr>
          <p:cNvSpPr txBox="1"/>
          <p:nvPr/>
        </p:nvSpPr>
        <p:spPr>
          <a:xfrm>
            <a:off x="318977" y="765175"/>
            <a:ext cx="5777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Аэропорт города </a:t>
            </a:r>
            <a:br>
              <a:rPr lang="ru-RU" sz="4800" b="1" dirty="0">
                <a:solidFill>
                  <a:schemeClr val="bg1"/>
                </a:solidFill>
              </a:rPr>
            </a:br>
            <a:r>
              <a:rPr lang="ru-RU" sz="4800" b="1" dirty="0">
                <a:solidFill>
                  <a:schemeClr val="bg1"/>
                </a:solidFill>
              </a:rPr>
              <a:t>Тобольска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6972CF5-EB8C-D02C-EFE8-ADEA5606D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" t="6328" b="6328"/>
          <a:stretch/>
        </p:blipFill>
        <p:spPr>
          <a:xfrm>
            <a:off x="6257226" y="2745240"/>
            <a:ext cx="5450492" cy="347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6257226" y="770201"/>
            <a:ext cx="5615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Ремезов – первый в истории современной России аэропорт, построенный с нуля для города с населением менее 500 тыс. человек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3A0365-0DB3-D052-A031-D7976F25BF50}"/>
              </a:ext>
            </a:extLst>
          </p:cNvPr>
          <p:cNvSpPr txBox="1"/>
          <p:nvPr/>
        </p:nvSpPr>
        <p:spPr>
          <a:xfrm>
            <a:off x="318978" y="2745240"/>
            <a:ext cx="217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5500 </a:t>
            </a:r>
            <a:r>
              <a:rPr lang="ru-RU" sz="2200" b="1" dirty="0"/>
              <a:t>м</a:t>
            </a:r>
            <a:r>
              <a:rPr lang="ru-RU" sz="2200" b="1" baseline="300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31EF160-DBCC-826D-4C54-A1210A84B181}"/>
              </a:ext>
            </a:extLst>
          </p:cNvPr>
          <p:cNvSpPr txBox="1"/>
          <p:nvPr/>
        </p:nvSpPr>
        <p:spPr>
          <a:xfrm>
            <a:off x="3246475" y="2745240"/>
            <a:ext cx="26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380 </a:t>
            </a:r>
            <a:r>
              <a:rPr lang="ru-RU" sz="2200" b="1" dirty="0"/>
              <a:t>пасс/час</a:t>
            </a:r>
            <a:endParaRPr lang="ru-RU" sz="2200" b="1" baseline="3000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9E1C2CE4-19B7-31B3-D0C2-4469130FDA2E}"/>
              </a:ext>
            </a:extLst>
          </p:cNvPr>
          <p:cNvCxnSpPr>
            <a:cxnSpLocks/>
          </p:cNvCxnSpPr>
          <p:nvPr/>
        </p:nvCxnSpPr>
        <p:spPr>
          <a:xfrm>
            <a:off x="3246475" y="3391571"/>
            <a:ext cx="2686491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BD0ED4DF-DA23-6E2D-789B-2EAC0C532AA2}"/>
              </a:ext>
            </a:extLst>
          </p:cNvPr>
          <p:cNvCxnSpPr>
            <a:cxnSpLocks/>
          </p:cNvCxnSpPr>
          <p:nvPr/>
        </p:nvCxnSpPr>
        <p:spPr>
          <a:xfrm>
            <a:off x="318977" y="3391571"/>
            <a:ext cx="2686491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7D07B9-70C7-506A-F9A6-D2BD2586C26F}"/>
              </a:ext>
            </a:extLst>
          </p:cNvPr>
          <p:cNvSpPr txBox="1"/>
          <p:nvPr/>
        </p:nvSpPr>
        <p:spPr>
          <a:xfrm>
            <a:off x="318978" y="3385181"/>
            <a:ext cx="259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площадь пассажирского терминала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2F5D739-AF2A-EF00-6F83-D1E5E071BFCA}"/>
              </a:ext>
            </a:extLst>
          </p:cNvPr>
          <p:cNvSpPr txBox="1"/>
          <p:nvPr/>
        </p:nvSpPr>
        <p:spPr>
          <a:xfrm>
            <a:off x="3207488" y="3385180"/>
            <a:ext cx="26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пропускная способность аэропорта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18805D6-D6AE-4530-7DE6-20218F08AC99}"/>
              </a:ext>
            </a:extLst>
          </p:cNvPr>
          <p:cNvSpPr txBox="1"/>
          <p:nvPr/>
        </p:nvSpPr>
        <p:spPr>
          <a:xfrm>
            <a:off x="318978" y="3992781"/>
            <a:ext cx="217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4</a:t>
            </a:r>
            <a:endParaRPr lang="ru-RU" sz="3600" b="1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2632560-EC47-86A9-2044-53BC8FA2E8D7}"/>
              </a:ext>
            </a:extLst>
          </p:cNvPr>
          <p:cNvSpPr txBox="1"/>
          <p:nvPr/>
        </p:nvSpPr>
        <p:spPr>
          <a:xfrm>
            <a:off x="318977" y="4632722"/>
            <a:ext cx="26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стойки регистрации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452AE9AE-0E9D-B0F5-733C-834F0221175E}"/>
              </a:ext>
            </a:extLst>
          </p:cNvPr>
          <p:cNvCxnSpPr>
            <a:cxnSpLocks/>
          </p:cNvCxnSpPr>
          <p:nvPr/>
        </p:nvCxnSpPr>
        <p:spPr>
          <a:xfrm>
            <a:off x="318977" y="4609685"/>
            <a:ext cx="2686491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530F4D-B753-BC92-0004-F99A443EDF14}"/>
              </a:ext>
            </a:extLst>
          </p:cNvPr>
          <p:cNvSpPr txBox="1"/>
          <p:nvPr/>
        </p:nvSpPr>
        <p:spPr>
          <a:xfrm>
            <a:off x="3246476" y="3999171"/>
            <a:ext cx="217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4</a:t>
            </a:r>
            <a:endParaRPr lang="ru-RU" sz="3600" b="1" baseline="30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1AE31B-6768-742E-71EB-6D99FA34C2FB}"/>
              </a:ext>
            </a:extLst>
          </p:cNvPr>
          <p:cNvSpPr txBox="1"/>
          <p:nvPr/>
        </p:nvSpPr>
        <p:spPr>
          <a:xfrm>
            <a:off x="3246475" y="4639112"/>
            <a:ext cx="26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места стоянки воздушных судов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C0770665-97F7-40A2-61D7-A40A50E49A41}"/>
              </a:ext>
            </a:extLst>
          </p:cNvPr>
          <p:cNvCxnSpPr>
            <a:cxnSpLocks/>
          </p:cNvCxnSpPr>
          <p:nvPr/>
        </p:nvCxnSpPr>
        <p:spPr>
          <a:xfrm>
            <a:off x="3246475" y="4616075"/>
            <a:ext cx="2686491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18805D6-D6AE-4530-7DE6-20218F08AC99}"/>
              </a:ext>
            </a:extLst>
          </p:cNvPr>
          <p:cNvSpPr txBox="1"/>
          <p:nvPr/>
        </p:nvSpPr>
        <p:spPr>
          <a:xfrm>
            <a:off x="322516" y="5215933"/>
            <a:ext cx="460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102 </a:t>
            </a:r>
            <a:r>
              <a:rPr lang="ru-RU" sz="2200" b="1" dirty="0" err="1" smtClean="0"/>
              <a:t>машино</a:t>
            </a:r>
            <a:r>
              <a:rPr lang="ru-RU" sz="2200" b="1" dirty="0" smtClean="0"/>
              <a:t>-места</a:t>
            </a:r>
            <a:endParaRPr lang="ru-RU" sz="2200" b="1" baseline="30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632560-EC47-86A9-2044-53BC8FA2E8D7}"/>
              </a:ext>
            </a:extLst>
          </p:cNvPr>
          <p:cNvSpPr txBox="1"/>
          <p:nvPr/>
        </p:nvSpPr>
        <p:spPr>
          <a:xfrm>
            <a:off x="322515" y="5855874"/>
            <a:ext cx="26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</a:t>
            </a:r>
            <a:r>
              <a:rPr lang="ru-RU" dirty="0" smtClean="0"/>
              <a:t>мкость парковки</a:t>
            </a:r>
            <a:endParaRPr lang="ru-RU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52AE9AE-0E9D-B0F5-733C-834F0221175E}"/>
              </a:ext>
            </a:extLst>
          </p:cNvPr>
          <p:cNvCxnSpPr>
            <a:cxnSpLocks/>
          </p:cNvCxnSpPr>
          <p:nvPr/>
        </p:nvCxnSpPr>
        <p:spPr>
          <a:xfrm>
            <a:off x="322515" y="5832837"/>
            <a:ext cx="2686491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E530F4D-B753-BC92-0004-F99A443EDF14}"/>
              </a:ext>
            </a:extLst>
          </p:cNvPr>
          <p:cNvSpPr txBox="1"/>
          <p:nvPr/>
        </p:nvSpPr>
        <p:spPr>
          <a:xfrm>
            <a:off x="3244501" y="5220321"/>
            <a:ext cx="217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&gt;</a:t>
            </a:r>
            <a:r>
              <a:rPr lang="ru-RU" sz="3600" b="1" dirty="0" smtClean="0"/>
              <a:t>4</a:t>
            </a:r>
            <a:r>
              <a:rPr lang="en-US" sz="3600" b="1" dirty="0" smtClean="0"/>
              <a:t>0 </a:t>
            </a:r>
            <a:r>
              <a:rPr lang="ru-RU" sz="2200" b="1" dirty="0" smtClean="0"/>
              <a:t>ед.</a:t>
            </a:r>
            <a:endParaRPr lang="ru-RU" sz="2200" b="1" baseline="30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E1AE31B-6768-742E-71EB-6D99FA34C2FB}"/>
              </a:ext>
            </a:extLst>
          </p:cNvPr>
          <p:cNvSpPr txBox="1"/>
          <p:nvPr/>
        </p:nvSpPr>
        <p:spPr>
          <a:xfrm>
            <a:off x="3244500" y="5860262"/>
            <a:ext cx="26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спецтехники</a:t>
            </a:r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C0770665-97F7-40A2-61D7-A40A50E49A41}"/>
              </a:ext>
            </a:extLst>
          </p:cNvPr>
          <p:cNvCxnSpPr>
            <a:cxnSpLocks/>
          </p:cNvCxnSpPr>
          <p:nvPr/>
        </p:nvCxnSpPr>
        <p:spPr>
          <a:xfrm>
            <a:off x="3244500" y="5837225"/>
            <a:ext cx="2686491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9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0C6DFF4-B9DE-CD37-F2F0-889FE33F9F42}"/>
              </a:ext>
            </a:extLst>
          </p:cNvPr>
          <p:cNvSpPr/>
          <p:nvPr/>
        </p:nvSpPr>
        <p:spPr>
          <a:xfrm>
            <a:off x="0" y="765175"/>
            <a:ext cx="6096000" cy="1569660"/>
          </a:xfrm>
          <a:prstGeom prst="rect">
            <a:avLst/>
          </a:prstGeom>
          <a:solidFill>
            <a:srgbClr val="F7A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261992-004D-0B87-B749-C9904FFF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13" y="1"/>
            <a:ext cx="2297404" cy="1125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078D71-7331-9E44-DA4C-641FFA7FCD48}"/>
              </a:ext>
            </a:extLst>
          </p:cNvPr>
          <p:cNvSpPr txBox="1"/>
          <p:nvPr/>
        </p:nvSpPr>
        <p:spPr>
          <a:xfrm>
            <a:off x="318977" y="1139532"/>
            <a:ext cx="577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Партнеры проекта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8953487" y="1483696"/>
            <a:ext cx="323938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основной инвестор </a:t>
            </a:r>
            <a:br>
              <a:rPr lang="ru-RU" sz="2400" dirty="0" smtClean="0"/>
            </a:br>
            <a:r>
              <a:rPr lang="ru-RU" sz="2400" dirty="0" smtClean="0"/>
              <a:t>и заказчик строительства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61" y="1601455"/>
            <a:ext cx="2222205" cy="743212"/>
          </a:xfrm>
          <a:prstGeom prst="rect">
            <a:avLst/>
          </a:prstGeom>
        </p:spPr>
      </p:pic>
      <p:pic>
        <p:nvPicPr>
          <p:cNvPr id="28" name="Объект 4">
            <a:extLst>
              <a:ext uri="{FF2B5EF4-FFF2-40B4-BE49-F238E27FC236}">
                <a16:creationId xmlns:a16="http://schemas.microsoft.com/office/drawing/2014/main" xmlns="" id="{F294703A-B9EA-E27D-B716-AEA4A3F52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835"/>
            <a:ext cx="6096000" cy="345954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69" y="2610481"/>
            <a:ext cx="1703905" cy="13843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87" y="4373957"/>
            <a:ext cx="2045280" cy="4921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8964121" y="2752728"/>
            <a:ext cx="3136603" cy="12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строительство аэропорта велось при участии правительства Тюменской области</a:t>
            </a:r>
            <a:endParaRPr lang="ru-RU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8964121" y="4274703"/>
            <a:ext cx="3239386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оператор</a:t>
            </a:r>
            <a:br>
              <a:rPr lang="ru-RU" sz="2400" dirty="0" smtClean="0"/>
            </a:br>
            <a:r>
              <a:rPr lang="ru-RU" sz="2400" dirty="0" smtClean="0"/>
              <a:t>аэропорта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6384617" y="1850786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384617" y="3180404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79535" y="4497747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endCxn id="8" idx="0"/>
          </p:cNvCxnSpPr>
          <p:nvPr/>
        </p:nvCxnSpPr>
        <p:spPr>
          <a:xfrm>
            <a:off x="6492480" y="1483696"/>
            <a:ext cx="0" cy="367090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4"/>
            <a:endCxn id="31" idx="0"/>
          </p:cNvCxnSpPr>
          <p:nvPr/>
        </p:nvCxnSpPr>
        <p:spPr>
          <a:xfrm>
            <a:off x="6492480" y="2095335"/>
            <a:ext cx="0" cy="1085069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1" idx="4"/>
            <a:endCxn id="32" idx="0"/>
          </p:cNvCxnSpPr>
          <p:nvPr/>
        </p:nvCxnSpPr>
        <p:spPr>
          <a:xfrm flipH="1">
            <a:off x="6487398" y="3424953"/>
            <a:ext cx="5082" cy="1072794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2" idx="4"/>
          </p:cNvCxnSpPr>
          <p:nvPr/>
        </p:nvCxnSpPr>
        <p:spPr>
          <a:xfrm>
            <a:off x="6487398" y="4742296"/>
            <a:ext cx="5082" cy="403862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487398" y="5779104"/>
            <a:ext cx="5835736" cy="765544"/>
          </a:xfrm>
          <a:prstGeom prst="rect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772187" y="5837795"/>
            <a:ext cx="530391" cy="646331"/>
            <a:chOff x="6772187" y="5790295"/>
            <a:chExt cx="530391" cy="646331"/>
          </a:xfrm>
        </p:grpSpPr>
        <p:sp>
          <p:nvSpPr>
            <p:cNvPr id="41" name="Овал 40"/>
            <p:cNvSpPr/>
            <p:nvPr/>
          </p:nvSpPr>
          <p:spPr>
            <a:xfrm>
              <a:off x="6772187" y="5873668"/>
              <a:ext cx="530391" cy="520996"/>
            </a:xfrm>
            <a:prstGeom prst="ellipse">
              <a:avLst/>
            </a:prstGeom>
            <a:noFill/>
            <a:ln w="28575">
              <a:solidFill>
                <a:srgbClr val="F49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48288" y="5790295"/>
              <a:ext cx="360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49827"/>
                  </a:solidFill>
                </a:rPr>
                <a:t>!</a:t>
              </a:r>
              <a:endParaRPr lang="ru-RU" sz="3600" dirty="0">
                <a:solidFill>
                  <a:srgbClr val="F49827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7374606" y="5891846"/>
            <a:ext cx="84044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/>
              <a:t>19</a:t>
            </a:r>
            <a:endParaRPr lang="ru-RU" sz="44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8021364" y="5924845"/>
            <a:ext cx="7535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м</a:t>
            </a:r>
            <a:r>
              <a:rPr lang="ru-RU" dirty="0" smtClean="0"/>
              <a:t>лрд </a:t>
            </a:r>
            <a:br>
              <a:rPr lang="ru-RU" dirty="0" smtClean="0"/>
            </a:br>
            <a:r>
              <a:rPr lang="ru-RU" dirty="0" smtClean="0"/>
              <a:t>руб.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8988748" y="5834990"/>
            <a:ext cx="3239386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о</a:t>
            </a:r>
            <a:r>
              <a:rPr lang="ru-RU" sz="2400" dirty="0" smtClean="0"/>
              <a:t>бъем </a:t>
            </a:r>
            <a:br>
              <a:rPr lang="ru-RU" sz="2400" dirty="0" smtClean="0"/>
            </a:br>
            <a:r>
              <a:rPr lang="ru-RU" sz="2400" dirty="0" smtClean="0"/>
              <a:t>инвестиций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568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3A0365-0DB3-D052-A031-D7976F25BF50}"/>
              </a:ext>
            </a:extLst>
          </p:cNvPr>
          <p:cNvSpPr txBox="1"/>
          <p:nvPr/>
        </p:nvSpPr>
        <p:spPr>
          <a:xfrm>
            <a:off x="3402419" y="2388298"/>
            <a:ext cx="32606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0"/>
              </a:spcAft>
            </a:pPr>
            <a:r>
              <a:rPr lang="ru-RU" sz="2800" b="1" dirty="0" smtClean="0"/>
              <a:t>2019, июль</a:t>
            </a:r>
          </a:p>
          <a:p>
            <a:pPr algn="r">
              <a:spcAft>
                <a:spcPts val="3000"/>
              </a:spcAft>
            </a:pPr>
            <a:r>
              <a:rPr lang="ru-RU" sz="2800" b="1" dirty="0"/>
              <a:t>2020, </a:t>
            </a:r>
            <a:r>
              <a:rPr lang="ru-RU" sz="2800" b="1" dirty="0" smtClean="0"/>
              <a:t>март</a:t>
            </a:r>
          </a:p>
          <a:p>
            <a:pPr algn="r">
              <a:spcAft>
                <a:spcPts val="3000"/>
              </a:spcAft>
            </a:pPr>
            <a:r>
              <a:rPr lang="ru-RU" sz="2800" b="1" dirty="0" smtClean="0"/>
              <a:t>2020</a:t>
            </a:r>
            <a:r>
              <a:rPr lang="ru-RU" sz="2800" b="1" dirty="0"/>
              <a:t>, </a:t>
            </a:r>
            <a:r>
              <a:rPr lang="ru-RU" sz="2800" b="1" dirty="0" smtClean="0"/>
              <a:t>ноябрь</a:t>
            </a:r>
          </a:p>
          <a:p>
            <a:pPr algn="r">
              <a:spcAft>
                <a:spcPts val="3000"/>
              </a:spcAft>
            </a:pPr>
            <a:r>
              <a:rPr lang="ru-RU" sz="2800" b="1" dirty="0" smtClean="0"/>
              <a:t>2021</a:t>
            </a:r>
            <a:r>
              <a:rPr lang="ru-RU" sz="2800" b="1" dirty="0"/>
              <a:t>, </a:t>
            </a:r>
            <a:r>
              <a:rPr lang="ru-RU" sz="2800" b="1" dirty="0" smtClean="0"/>
              <a:t>сентябрь</a:t>
            </a:r>
          </a:p>
          <a:p>
            <a:pPr algn="r">
              <a:spcAft>
                <a:spcPts val="3000"/>
              </a:spcAft>
            </a:pPr>
            <a:r>
              <a:rPr lang="ru-RU" sz="2800" b="1" dirty="0" smtClean="0"/>
              <a:t>2021</a:t>
            </a:r>
            <a:r>
              <a:rPr lang="ru-RU" sz="2800" b="1" dirty="0"/>
              <a:t>, сентябрь </a:t>
            </a:r>
            <a:r>
              <a:rPr lang="ru-RU" sz="2800" b="1" dirty="0" smtClean="0"/>
              <a:t>24</a:t>
            </a:r>
            <a:endParaRPr lang="ru-RU" sz="2800" b="1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078D71-7331-9E44-DA4C-641FFA7FCD48}"/>
              </a:ext>
            </a:extLst>
          </p:cNvPr>
          <p:cNvSpPr txBox="1"/>
          <p:nvPr/>
        </p:nvSpPr>
        <p:spPr>
          <a:xfrm>
            <a:off x="6096000" y="1139531"/>
            <a:ext cx="577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49827"/>
                </a:solidFill>
              </a:rPr>
              <a:t>Ключевые события</a:t>
            </a:r>
            <a:endParaRPr lang="ru-RU" sz="4800" b="1" dirty="0">
              <a:solidFill>
                <a:srgbClr val="F49827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261992-004D-0B87-B749-C9904FFF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13" y="1"/>
            <a:ext cx="2297404" cy="112553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668154" y="2527634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67654" y="4149307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74259" y="5772695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773476" y="2232837"/>
            <a:ext cx="2541" cy="294797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4"/>
            <a:endCxn id="27" idx="0"/>
          </p:cNvCxnSpPr>
          <p:nvPr/>
        </p:nvCxnSpPr>
        <p:spPr>
          <a:xfrm>
            <a:off x="6776017" y="2772183"/>
            <a:ext cx="12210" cy="561972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4"/>
            <a:endCxn id="37" idx="0"/>
          </p:cNvCxnSpPr>
          <p:nvPr/>
        </p:nvCxnSpPr>
        <p:spPr>
          <a:xfrm flipH="1">
            <a:off x="6773476" y="4393856"/>
            <a:ext cx="2041" cy="572733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4"/>
          </p:cNvCxnSpPr>
          <p:nvPr/>
        </p:nvCxnSpPr>
        <p:spPr>
          <a:xfrm>
            <a:off x="6782122" y="6017244"/>
            <a:ext cx="0" cy="294959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: фигура 6">
            <a:extLst>
              <a:ext uri="{FF2B5EF4-FFF2-40B4-BE49-F238E27FC236}">
                <a16:creationId xmlns:a16="http://schemas.microsoft.com/office/drawing/2014/main" xmlns="" id="{7C5444F2-C7DF-8F7F-BC7A-7E12E9BE571C}"/>
              </a:ext>
            </a:extLst>
          </p:cNvPr>
          <p:cNvSpPr/>
          <p:nvPr/>
        </p:nvSpPr>
        <p:spPr>
          <a:xfrm>
            <a:off x="967560" y="186605"/>
            <a:ext cx="2434856" cy="1855173"/>
          </a:xfrm>
          <a:custGeom>
            <a:avLst/>
            <a:gdLst>
              <a:gd name="connsiteX0" fmla="*/ 17253 w 5615797"/>
              <a:gd name="connsiteY0" fmla="*/ 5132717 h 5132717"/>
              <a:gd name="connsiteX1" fmla="*/ 0 w 5615797"/>
              <a:gd name="connsiteY1" fmla="*/ 1155940 h 5132717"/>
              <a:gd name="connsiteX2" fmla="*/ 1984076 w 5615797"/>
              <a:gd name="connsiteY2" fmla="*/ 138023 h 5132717"/>
              <a:gd name="connsiteX3" fmla="*/ 3709359 w 5615797"/>
              <a:gd name="connsiteY3" fmla="*/ 1000664 h 5132717"/>
              <a:gd name="connsiteX4" fmla="*/ 5607170 w 5615797"/>
              <a:gd name="connsiteY4" fmla="*/ 0 h 5132717"/>
              <a:gd name="connsiteX5" fmla="*/ 5615797 w 5615797"/>
              <a:gd name="connsiteY5" fmla="*/ 3994030 h 5132717"/>
              <a:gd name="connsiteX6" fmla="*/ 3717985 w 5615797"/>
              <a:gd name="connsiteY6" fmla="*/ 5011947 h 5132717"/>
              <a:gd name="connsiteX7" fmla="*/ 1949570 w 5615797"/>
              <a:gd name="connsiteY7" fmla="*/ 4114800 h 5132717"/>
              <a:gd name="connsiteX8" fmla="*/ 17253 w 5615797"/>
              <a:gd name="connsiteY8" fmla="*/ 5132717 h 513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97" h="5132717">
                <a:moveTo>
                  <a:pt x="17253" y="5132717"/>
                </a:moveTo>
                <a:lnTo>
                  <a:pt x="0" y="1155940"/>
                </a:lnTo>
                <a:lnTo>
                  <a:pt x="1984076" y="138023"/>
                </a:lnTo>
                <a:lnTo>
                  <a:pt x="3709359" y="1000664"/>
                </a:lnTo>
                <a:lnTo>
                  <a:pt x="5607170" y="0"/>
                </a:lnTo>
                <a:cubicBezTo>
                  <a:pt x="5610046" y="1331343"/>
                  <a:pt x="5612921" y="2662687"/>
                  <a:pt x="5615797" y="3994030"/>
                </a:cubicBezTo>
                <a:lnTo>
                  <a:pt x="3717985" y="5011947"/>
                </a:lnTo>
                <a:lnTo>
                  <a:pt x="1949570" y="4114800"/>
                </a:lnTo>
                <a:lnTo>
                  <a:pt x="17253" y="5132717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6">
            <a:extLst>
              <a:ext uri="{FF2B5EF4-FFF2-40B4-BE49-F238E27FC236}">
                <a16:creationId xmlns:a16="http://schemas.microsoft.com/office/drawing/2014/main" xmlns="" id="{7C5444F2-C7DF-8F7F-BC7A-7E12E9BE571C}"/>
              </a:ext>
            </a:extLst>
          </p:cNvPr>
          <p:cNvSpPr/>
          <p:nvPr/>
        </p:nvSpPr>
        <p:spPr>
          <a:xfrm>
            <a:off x="967557" y="1726396"/>
            <a:ext cx="2434859" cy="1874852"/>
          </a:xfrm>
          <a:custGeom>
            <a:avLst/>
            <a:gdLst>
              <a:gd name="connsiteX0" fmla="*/ 17253 w 5615797"/>
              <a:gd name="connsiteY0" fmla="*/ 5132717 h 5132717"/>
              <a:gd name="connsiteX1" fmla="*/ 0 w 5615797"/>
              <a:gd name="connsiteY1" fmla="*/ 1155940 h 5132717"/>
              <a:gd name="connsiteX2" fmla="*/ 1984076 w 5615797"/>
              <a:gd name="connsiteY2" fmla="*/ 138023 h 5132717"/>
              <a:gd name="connsiteX3" fmla="*/ 3709359 w 5615797"/>
              <a:gd name="connsiteY3" fmla="*/ 1000664 h 5132717"/>
              <a:gd name="connsiteX4" fmla="*/ 5607170 w 5615797"/>
              <a:gd name="connsiteY4" fmla="*/ 0 h 5132717"/>
              <a:gd name="connsiteX5" fmla="*/ 5615797 w 5615797"/>
              <a:gd name="connsiteY5" fmla="*/ 3994030 h 5132717"/>
              <a:gd name="connsiteX6" fmla="*/ 3717985 w 5615797"/>
              <a:gd name="connsiteY6" fmla="*/ 5011947 h 5132717"/>
              <a:gd name="connsiteX7" fmla="*/ 1949570 w 5615797"/>
              <a:gd name="connsiteY7" fmla="*/ 4114800 h 5132717"/>
              <a:gd name="connsiteX8" fmla="*/ 17253 w 5615797"/>
              <a:gd name="connsiteY8" fmla="*/ 5132717 h 513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97" h="5132717">
                <a:moveTo>
                  <a:pt x="17253" y="5132717"/>
                </a:moveTo>
                <a:lnTo>
                  <a:pt x="0" y="1155940"/>
                </a:lnTo>
                <a:lnTo>
                  <a:pt x="1984076" y="138023"/>
                </a:lnTo>
                <a:lnTo>
                  <a:pt x="3709359" y="1000664"/>
                </a:lnTo>
                <a:lnTo>
                  <a:pt x="5607170" y="0"/>
                </a:lnTo>
                <a:cubicBezTo>
                  <a:pt x="5610046" y="1331343"/>
                  <a:pt x="5612921" y="2662687"/>
                  <a:pt x="5615797" y="3994030"/>
                </a:cubicBezTo>
                <a:lnTo>
                  <a:pt x="3717985" y="5011947"/>
                </a:lnTo>
                <a:lnTo>
                  <a:pt x="1949570" y="4114800"/>
                </a:lnTo>
                <a:lnTo>
                  <a:pt x="17253" y="5132717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: фигура 6">
            <a:extLst>
              <a:ext uri="{FF2B5EF4-FFF2-40B4-BE49-F238E27FC236}">
                <a16:creationId xmlns:a16="http://schemas.microsoft.com/office/drawing/2014/main" xmlns="" id="{7C5444F2-C7DF-8F7F-BC7A-7E12E9BE571C}"/>
              </a:ext>
            </a:extLst>
          </p:cNvPr>
          <p:cNvSpPr/>
          <p:nvPr/>
        </p:nvSpPr>
        <p:spPr>
          <a:xfrm>
            <a:off x="967556" y="3283131"/>
            <a:ext cx="2434859" cy="1874852"/>
          </a:xfrm>
          <a:custGeom>
            <a:avLst/>
            <a:gdLst>
              <a:gd name="connsiteX0" fmla="*/ 17253 w 5615797"/>
              <a:gd name="connsiteY0" fmla="*/ 5132717 h 5132717"/>
              <a:gd name="connsiteX1" fmla="*/ 0 w 5615797"/>
              <a:gd name="connsiteY1" fmla="*/ 1155940 h 5132717"/>
              <a:gd name="connsiteX2" fmla="*/ 1984076 w 5615797"/>
              <a:gd name="connsiteY2" fmla="*/ 138023 h 5132717"/>
              <a:gd name="connsiteX3" fmla="*/ 3709359 w 5615797"/>
              <a:gd name="connsiteY3" fmla="*/ 1000664 h 5132717"/>
              <a:gd name="connsiteX4" fmla="*/ 5607170 w 5615797"/>
              <a:gd name="connsiteY4" fmla="*/ 0 h 5132717"/>
              <a:gd name="connsiteX5" fmla="*/ 5615797 w 5615797"/>
              <a:gd name="connsiteY5" fmla="*/ 3994030 h 5132717"/>
              <a:gd name="connsiteX6" fmla="*/ 3717985 w 5615797"/>
              <a:gd name="connsiteY6" fmla="*/ 5011947 h 5132717"/>
              <a:gd name="connsiteX7" fmla="*/ 1949570 w 5615797"/>
              <a:gd name="connsiteY7" fmla="*/ 4114800 h 5132717"/>
              <a:gd name="connsiteX8" fmla="*/ 17253 w 5615797"/>
              <a:gd name="connsiteY8" fmla="*/ 5132717 h 513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97" h="5132717">
                <a:moveTo>
                  <a:pt x="17253" y="5132717"/>
                </a:moveTo>
                <a:lnTo>
                  <a:pt x="0" y="1155940"/>
                </a:lnTo>
                <a:lnTo>
                  <a:pt x="1984076" y="138023"/>
                </a:lnTo>
                <a:lnTo>
                  <a:pt x="3709359" y="1000664"/>
                </a:lnTo>
                <a:lnTo>
                  <a:pt x="5607170" y="0"/>
                </a:lnTo>
                <a:cubicBezTo>
                  <a:pt x="5610046" y="1331343"/>
                  <a:pt x="5612921" y="2662687"/>
                  <a:pt x="5615797" y="3994030"/>
                </a:cubicBezTo>
                <a:lnTo>
                  <a:pt x="3717985" y="5011947"/>
                </a:lnTo>
                <a:lnTo>
                  <a:pt x="1949570" y="4114800"/>
                </a:lnTo>
                <a:lnTo>
                  <a:pt x="17253" y="5132717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6">
            <a:extLst>
              <a:ext uri="{FF2B5EF4-FFF2-40B4-BE49-F238E27FC236}">
                <a16:creationId xmlns:a16="http://schemas.microsoft.com/office/drawing/2014/main" xmlns="" id="{7C5444F2-C7DF-8F7F-BC7A-7E12E9BE571C}"/>
              </a:ext>
            </a:extLst>
          </p:cNvPr>
          <p:cNvSpPr/>
          <p:nvPr/>
        </p:nvSpPr>
        <p:spPr>
          <a:xfrm>
            <a:off x="967560" y="4851654"/>
            <a:ext cx="2434859" cy="1727274"/>
          </a:xfrm>
          <a:custGeom>
            <a:avLst/>
            <a:gdLst>
              <a:gd name="connsiteX0" fmla="*/ 17253 w 5615797"/>
              <a:gd name="connsiteY0" fmla="*/ 5132717 h 5132717"/>
              <a:gd name="connsiteX1" fmla="*/ 0 w 5615797"/>
              <a:gd name="connsiteY1" fmla="*/ 1155940 h 5132717"/>
              <a:gd name="connsiteX2" fmla="*/ 1984076 w 5615797"/>
              <a:gd name="connsiteY2" fmla="*/ 138023 h 5132717"/>
              <a:gd name="connsiteX3" fmla="*/ 3709359 w 5615797"/>
              <a:gd name="connsiteY3" fmla="*/ 1000664 h 5132717"/>
              <a:gd name="connsiteX4" fmla="*/ 5607170 w 5615797"/>
              <a:gd name="connsiteY4" fmla="*/ 0 h 5132717"/>
              <a:gd name="connsiteX5" fmla="*/ 5615797 w 5615797"/>
              <a:gd name="connsiteY5" fmla="*/ 3994030 h 5132717"/>
              <a:gd name="connsiteX6" fmla="*/ 3717985 w 5615797"/>
              <a:gd name="connsiteY6" fmla="*/ 5011947 h 5132717"/>
              <a:gd name="connsiteX7" fmla="*/ 1949570 w 5615797"/>
              <a:gd name="connsiteY7" fmla="*/ 4114800 h 5132717"/>
              <a:gd name="connsiteX8" fmla="*/ 17253 w 5615797"/>
              <a:gd name="connsiteY8" fmla="*/ 5132717 h 513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97" h="5132717">
                <a:moveTo>
                  <a:pt x="17253" y="5132717"/>
                </a:moveTo>
                <a:lnTo>
                  <a:pt x="0" y="1155940"/>
                </a:lnTo>
                <a:lnTo>
                  <a:pt x="1984076" y="138023"/>
                </a:lnTo>
                <a:lnTo>
                  <a:pt x="3709359" y="1000664"/>
                </a:lnTo>
                <a:lnTo>
                  <a:pt x="5607170" y="0"/>
                </a:lnTo>
                <a:cubicBezTo>
                  <a:pt x="5610046" y="1331343"/>
                  <a:pt x="5612921" y="2662687"/>
                  <a:pt x="5615797" y="3994030"/>
                </a:cubicBezTo>
                <a:lnTo>
                  <a:pt x="3717985" y="5011947"/>
                </a:lnTo>
                <a:lnTo>
                  <a:pt x="1949570" y="4114800"/>
                </a:lnTo>
                <a:lnTo>
                  <a:pt x="17253" y="5132717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6896090" y="2477553"/>
            <a:ext cx="472794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н</a:t>
            </a:r>
            <a:r>
              <a:rPr lang="ru-RU" sz="2000" dirty="0" smtClean="0"/>
              <a:t>ачало строительства</a:t>
            </a:r>
            <a:endParaRPr lang="ru-RU" sz="2000" dirty="0"/>
          </a:p>
        </p:txBody>
      </p:sp>
      <p:sp>
        <p:nvSpPr>
          <p:cNvPr id="27" name="Овал 26"/>
          <p:cNvSpPr/>
          <p:nvPr/>
        </p:nvSpPr>
        <p:spPr>
          <a:xfrm>
            <a:off x="6680364" y="3334155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6889985" y="3284074"/>
            <a:ext cx="4727944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п</a:t>
            </a:r>
            <a:r>
              <a:rPr lang="ru-RU" sz="2000" dirty="0" smtClean="0"/>
              <a:t>ервый технический рейс</a:t>
            </a:r>
            <a:endParaRPr lang="ru-RU" sz="2000" dirty="0"/>
          </a:p>
        </p:txBody>
      </p:sp>
      <p:cxnSp>
        <p:nvCxnSpPr>
          <p:cNvPr id="30" name="Прямая соединительная линия 29"/>
          <p:cNvCxnSpPr>
            <a:stCxn id="27" idx="4"/>
            <a:endCxn id="7" idx="0"/>
          </p:cNvCxnSpPr>
          <p:nvPr/>
        </p:nvCxnSpPr>
        <p:spPr>
          <a:xfrm flipH="1">
            <a:off x="6775517" y="3578704"/>
            <a:ext cx="12710" cy="570603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6665613" y="4966589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>
            <a:stCxn id="37" idx="4"/>
            <a:endCxn id="8" idx="0"/>
          </p:cNvCxnSpPr>
          <p:nvPr/>
        </p:nvCxnSpPr>
        <p:spPr>
          <a:xfrm>
            <a:off x="6773476" y="5211138"/>
            <a:ext cx="8646" cy="561557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6883880" y="3988736"/>
            <a:ext cx="472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п</a:t>
            </a:r>
            <a:r>
              <a:rPr lang="ru-RU" sz="2000" dirty="0" smtClean="0"/>
              <a:t>одписан договор доверительного управления с УК «Аэропорты Регионов»</a:t>
            </a:r>
            <a:endParaRPr lang="ru-RU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6896090" y="4680222"/>
            <a:ext cx="472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п</a:t>
            </a:r>
            <a:r>
              <a:rPr lang="ru-RU" sz="2000" dirty="0" smtClean="0"/>
              <a:t>олучен сертификат </a:t>
            </a:r>
            <a:r>
              <a:rPr lang="ru-RU" sz="2000" dirty="0" err="1" smtClean="0"/>
              <a:t>Росавиации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о соответствии аэропорта требования воздушного законодательства РФ</a:t>
            </a:r>
            <a:endParaRPr lang="ru-RU" sz="2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6896090" y="5604863"/>
            <a:ext cx="472794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п</a:t>
            </a:r>
            <a:r>
              <a:rPr lang="ru-RU" sz="2000" dirty="0" smtClean="0"/>
              <a:t>ервый пассажирский рейс, </a:t>
            </a:r>
            <a:br>
              <a:rPr lang="ru-RU" sz="2000" dirty="0" smtClean="0"/>
            </a:br>
            <a:r>
              <a:rPr lang="ru-RU" sz="2000" dirty="0" smtClean="0"/>
              <a:t>маршрут Москва - Тобольск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39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261992-004D-0B87-B749-C9904FFF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13" y="1"/>
            <a:ext cx="2297404" cy="1125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r="468"/>
          <a:stretch/>
        </p:blipFill>
        <p:spPr>
          <a:xfrm>
            <a:off x="6354971" y="2596151"/>
            <a:ext cx="5368717" cy="372271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0C6DFF4-B9DE-CD37-F2F0-889FE33F9F42}"/>
              </a:ext>
            </a:extLst>
          </p:cNvPr>
          <p:cNvSpPr/>
          <p:nvPr/>
        </p:nvSpPr>
        <p:spPr>
          <a:xfrm>
            <a:off x="0" y="765175"/>
            <a:ext cx="6096000" cy="1569660"/>
          </a:xfrm>
          <a:prstGeom prst="rect">
            <a:avLst/>
          </a:prstGeom>
          <a:solidFill>
            <a:srgbClr val="F7A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078D71-7331-9E44-DA4C-641FFA7FCD48}"/>
              </a:ext>
            </a:extLst>
          </p:cNvPr>
          <p:cNvSpPr txBox="1"/>
          <p:nvPr/>
        </p:nvSpPr>
        <p:spPr>
          <a:xfrm>
            <a:off x="318977" y="765175"/>
            <a:ext cx="5777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Взлетно-посадочная полоса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3A0365-0DB3-D052-A031-D7976F25BF50}"/>
              </a:ext>
            </a:extLst>
          </p:cNvPr>
          <p:cNvSpPr txBox="1"/>
          <p:nvPr/>
        </p:nvSpPr>
        <p:spPr>
          <a:xfrm>
            <a:off x="318979" y="2628282"/>
            <a:ext cx="217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2 400 </a:t>
            </a:r>
            <a:r>
              <a:rPr lang="ru-RU" sz="2200" b="1" dirty="0" smtClean="0"/>
              <a:t>м</a:t>
            </a:r>
            <a:endParaRPr lang="ru-RU" sz="2200" b="1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1EF160-DBCC-826D-4C54-A1210A84B181}"/>
              </a:ext>
            </a:extLst>
          </p:cNvPr>
          <p:cNvSpPr txBox="1"/>
          <p:nvPr/>
        </p:nvSpPr>
        <p:spPr>
          <a:xfrm>
            <a:off x="3246476" y="2628282"/>
            <a:ext cx="26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45 </a:t>
            </a:r>
            <a:r>
              <a:rPr lang="ru-RU" sz="2200" b="1" dirty="0" smtClean="0"/>
              <a:t>м</a:t>
            </a:r>
            <a:endParaRPr lang="ru-RU" sz="2200" b="1" baseline="30000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E1C2CE4-19B7-31B3-D0C2-4469130FDA2E}"/>
              </a:ext>
            </a:extLst>
          </p:cNvPr>
          <p:cNvCxnSpPr>
            <a:cxnSpLocks/>
          </p:cNvCxnSpPr>
          <p:nvPr/>
        </p:nvCxnSpPr>
        <p:spPr>
          <a:xfrm>
            <a:off x="3246476" y="3274613"/>
            <a:ext cx="2686491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D0ED4DF-DA23-6E2D-789B-2EAC0C532AA2}"/>
              </a:ext>
            </a:extLst>
          </p:cNvPr>
          <p:cNvCxnSpPr>
            <a:cxnSpLocks/>
          </p:cNvCxnSpPr>
          <p:nvPr/>
        </p:nvCxnSpPr>
        <p:spPr>
          <a:xfrm>
            <a:off x="318978" y="3274613"/>
            <a:ext cx="2686491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7D07B9-70C7-506A-F9A6-D2BD2586C26F}"/>
              </a:ext>
            </a:extLst>
          </p:cNvPr>
          <p:cNvSpPr txBox="1"/>
          <p:nvPr/>
        </p:nvSpPr>
        <p:spPr>
          <a:xfrm>
            <a:off x="318979" y="3268223"/>
            <a:ext cx="259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длина ВПП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2F5D739-AF2A-EF00-6F83-D1E5E071BFCA}"/>
              </a:ext>
            </a:extLst>
          </p:cNvPr>
          <p:cNvSpPr txBox="1"/>
          <p:nvPr/>
        </p:nvSpPr>
        <p:spPr>
          <a:xfrm>
            <a:off x="3207489" y="3268222"/>
            <a:ext cx="26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</a:t>
            </a:r>
            <a:r>
              <a:rPr lang="ru-RU" dirty="0" smtClean="0"/>
              <a:t>ирина ВПП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8805D6-D6AE-4530-7DE6-20218F08AC99}"/>
              </a:ext>
            </a:extLst>
          </p:cNvPr>
          <p:cNvSpPr txBox="1"/>
          <p:nvPr/>
        </p:nvSpPr>
        <p:spPr>
          <a:xfrm>
            <a:off x="318979" y="3673796"/>
            <a:ext cx="217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ОВИ-</a:t>
            </a:r>
            <a:r>
              <a:rPr lang="en-US" sz="3600" b="1" dirty="0" smtClean="0"/>
              <a:t>I</a:t>
            </a:r>
            <a:endParaRPr lang="ru-RU" sz="3600" b="1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632560-EC47-86A9-2044-53BC8FA2E8D7}"/>
              </a:ext>
            </a:extLst>
          </p:cNvPr>
          <p:cNvSpPr txBox="1"/>
          <p:nvPr/>
        </p:nvSpPr>
        <p:spPr>
          <a:xfrm>
            <a:off x="318978" y="4313737"/>
            <a:ext cx="268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атегория посадки </a:t>
            </a:r>
            <a:br>
              <a:rPr lang="ru-RU" dirty="0" smtClean="0"/>
            </a:br>
            <a:r>
              <a:rPr lang="ru-RU" dirty="0" smtClean="0"/>
              <a:t>по ИКАО </a:t>
            </a:r>
            <a:endParaRPr lang="ru-RU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452AE9AE-0E9D-B0F5-733C-834F0221175E}"/>
              </a:ext>
            </a:extLst>
          </p:cNvPr>
          <p:cNvCxnSpPr>
            <a:cxnSpLocks/>
          </p:cNvCxnSpPr>
          <p:nvPr/>
        </p:nvCxnSpPr>
        <p:spPr>
          <a:xfrm>
            <a:off x="318978" y="4290700"/>
            <a:ext cx="2686491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E530F4D-B753-BC92-0004-F99A443EDF14}"/>
              </a:ext>
            </a:extLst>
          </p:cNvPr>
          <p:cNvSpPr txBox="1"/>
          <p:nvPr/>
        </p:nvSpPr>
        <p:spPr>
          <a:xfrm>
            <a:off x="3246477" y="3680186"/>
            <a:ext cx="217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5,8</a:t>
            </a:r>
            <a:endParaRPr lang="ru-RU" sz="3600" b="1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1AE31B-6768-742E-71EB-6D99FA34C2FB}"/>
              </a:ext>
            </a:extLst>
          </p:cNvPr>
          <p:cNvSpPr txBox="1"/>
          <p:nvPr/>
        </p:nvSpPr>
        <p:spPr>
          <a:xfrm>
            <a:off x="3246476" y="4320127"/>
            <a:ext cx="26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оэффициент ровности</a:t>
            </a:r>
            <a:endParaRPr lang="ru-RU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C0770665-97F7-40A2-61D7-A40A50E49A41}"/>
              </a:ext>
            </a:extLst>
          </p:cNvPr>
          <p:cNvCxnSpPr>
            <a:cxnSpLocks/>
          </p:cNvCxnSpPr>
          <p:nvPr/>
        </p:nvCxnSpPr>
        <p:spPr>
          <a:xfrm>
            <a:off x="3246476" y="4297090"/>
            <a:ext cx="2686491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-126054" y="5188688"/>
            <a:ext cx="6059019" cy="1130180"/>
          </a:xfrm>
          <a:prstGeom prst="rect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988836" y="5209013"/>
            <a:ext cx="51284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Ровность полосы превышает среднероссийский показатель. </a:t>
            </a:r>
            <a:r>
              <a:rPr lang="ru-RU" dirty="0"/>
              <a:t>М</a:t>
            </a:r>
            <a:r>
              <a:rPr lang="ru-RU" dirty="0" smtClean="0"/>
              <a:t>инимально допустимое значение коэффициента ровности - 2 единицы, в среднем по стране он равен 3.  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6257226" y="770201"/>
            <a:ext cx="5615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Аэропорт принимает ВС</a:t>
            </a:r>
            <a:br>
              <a:rPr lang="ru-RU" sz="2400" dirty="0" smtClean="0"/>
            </a:br>
            <a:r>
              <a:rPr lang="ru-RU" sz="2400" dirty="0" smtClean="0"/>
              <a:t>типа </a:t>
            </a:r>
            <a:r>
              <a:rPr lang="en-US" sz="2400" dirty="0" smtClean="0"/>
              <a:t>SSJ-100</a:t>
            </a:r>
            <a:r>
              <a:rPr lang="ru-RU" sz="2400" dirty="0" smtClean="0"/>
              <a:t>, </a:t>
            </a:r>
            <a:r>
              <a:rPr lang="en-US" sz="2400" dirty="0" smtClean="0"/>
              <a:t>Boeing 737,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Airbus A320/321, Embraer 170/190,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CRJ-100/200 </a:t>
            </a:r>
            <a:r>
              <a:rPr lang="ru-RU" sz="2400" dirty="0" smtClean="0"/>
              <a:t>и классом ниже</a:t>
            </a:r>
            <a:endParaRPr lang="ru-RU" sz="24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52115" y="5430611"/>
            <a:ext cx="530391" cy="646331"/>
            <a:chOff x="6772187" y="5790295"/>
            <a:chExt cx="530391" cy="646331"/>
          </a:xfrm>
        </p:grpSpPr>
        <p:sp>
          <p:nvSpPr>
            <p:cNvPr id="26" name="Овал 25"/>
            <p:cNvSpPr/>
            <p:nvPr/>
          </p:nvSpPr>
          <p:spPr>
            <a:xfrm>
              <a:off x="6772187" y="5873668"/>
              <a:ext cx="530391" cy="520996"/>
            </a:xfrm>
            <a:prstGeom prst="ellipse">
              <a:avLst/>
            </a:prstGeom>
            <a:noFill/>
            <a:ln w="28575">
              <a:solidFill>
                <a:srgbClr val="F49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48288" y="5790295"/>
              <a:ext cx="360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49827"/>
                  </a:solidFill>
                </a:rPr>
                <a:t>!</a:t>
              </a:r>
              <a:endParaRPr lang="ru-RU" sz="3600" dirty="0">
                <a:solidFill>
                  <a:srgbClr val="F4982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3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21" y="2334835"/>
            <a:ext cx="6436426" cy="400989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04561" y="2346710"/>
            <a:ext cx="3305158" cy="396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193974" y="1721922"/>
            <a:ext cx="572499" cy="1246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261992-004D-0B87-B749-C9904FFFF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13" y="1"/>
            <a:ext cx="2297404" cy="11255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6301836" y="949839"/>
            <a:ext cx="5368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Рейсы из Тобольска осуществляют авиакомпании </a:t>
            </a:r>
            <a:r>
              <a:rPr lang="en-US" sz="2400" dirty="0" smtClean="0"/>
              <a:t>S7</a:t>
            </a:r>
            <a:r>
              <a:rPr lang="ru-RU" sz="2400" dirty="0"/>
              <a:t> </a:t>
            </a:r>
            <a:r>
              <a:rPr lang="en-US" sz="2400" dirty="0" smtClean="0"/>
              <a:t>Airlines, </a:t>
            </a:r>
            <a:r>
              <a:rPr lang="ru-RU" sz="2400" dirty="0" smtClean="0"/>
              <a:t>Россия,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UVT Aero</a:t>
            </a:r>
            <a:r>
              <a:rPr lang="ru-RU" sz="2400" dirty="0" smtClean="0"/>
              <a:t> по 7 направлениям</a:t>
            </a:r>
            <a:endParaRPr lang="ru-R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2F5D739-AF2A-EF00-6F83-D1E5E071BFCA}"/>
              </a:ext>
            </a:extLst>
          </p:cNvPr>
          <p:cNvSpPr txBox="1"/>
          <p:nvPr/>
        </p:nvSpPr>
        <p:spPr>
          <a:xfrm>
            <a:off x="8432723" y="5177822"/>
            <a:ext cx="26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Красноярск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600207" y="5165766"/>
            <a:ext cx="95003" cy="8312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F5D739-AF2A-EF00-6F83-D1E5E071BFCA}"/>
              </a:ext>
            </a:extLst>
          </p:cNvPr>
          <p:cNvSpPr txBox="1"/>
          <p:nvPr/>
        </p:nvSpPr>
        <p:spPr>
          <a:xfrm>
            <a:off x="7423229" y="4873622"/>
            <a:ext cx="117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Тобольск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80067" y="4558145"/>
            <a:ext cx="95003" cy="83127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F5D739-AF2A-EF00-6F83-D1E5E071BFCA}"/>
              </a:ext>
            </a:extLst>
          </p:cNvPr>
          <p:cNvSpPr txBox="1"/>
          <p:nvPr/>
        </p:nvSpPr>
        <p:spPr>
          <a:xfrm>
            <a:off x="6279882" y="4267093"/>
            <a:ext cx="26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МОСКВА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54335" y="4106883"/>
            <a:ext cx="95003" cy="8312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F5D739-AF2A-EF00-6F83-D1E5E071BFCA}"/>
              </a:ext>
            </a:extLst>
          </p:cNvPr>
          <p:cNvSpPr txBox="1"/>
          <p:nvPr/>
        </p:nvSpPr>
        <p:spPr>
          <a:xfrm>
            <a:off x="6280070" y="4020731"/>
            <a:ext cx="26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С.-Петербург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733309" y="4951411"/>
            <a:ext cx="95003" cy="8312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2F5D739-AF2A-EF00-6F83-D1E5E071BFCA}"/>
              </a:ext>
            </a:extLst>
          </p:cNvPr>
          <p:cNvSpPr txBox="1"/>
          <p:nvPr/>
        </p:nvSpPr>
        <p:spPr>
          <a:xfrm>
            <a:off x="6280067" y="4658977"/>
            <a:ext cx="26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Казань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730848" y="5483822"/>
            <a:ext cx="95003" cy="8312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193974" y="5497077"/>
            <a:ext cx="95003" cy="8312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F5D739-AF2A-EF00-6F83-D1E5E071BFCA}"/>
              </a:ext>
            </a:extLst>
          </p:cNvPr>
          <p:cNvSpPr txBox="1"/>
          <p:nvPr/>
        </p:nvSpPr>
        <p:spPr>
          <a:xfrm>
            <a:off x="7967608" y="5512908"/>
            <a:ext cx="26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Новосибирск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848103" y="4992974"/>
            <a:ext cx="95003" cy="8312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2F5D739-AF2A-EF00-6F83-D1E5E071BFCA}"/>
              </a:ext>
            </a:extLst>
          </p:cNvPr>
          <p:cNvSpPr txBox="1"/>
          <p:nvPr/>
        </p:nvSpPr>
        <p:spPr>
          <a:xfrm>
            <a:off x="6054446" y="4950810"/>
            <a:ext cx="147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Нижнекамск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920106" y="4867683"/>
            <a:ext cx="95003" cy="83127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2F5D739-AF2A-EF00-6F83-D1E5E071BFCA}"/>
              </a:ext>
            </a:extLst>
          </p:cNvPr>
          <p:cNvSpPr txBox="1"/>
          <p:nvPr/>
        </p:nvSpPr>
        <p:spPr>
          <a:xfrm>
            <a:off x="7316856" y="4563664"/>
            <a:ext cx="117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Сургут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B3A0365-0DB3-D052-A031-D7976F25BF50}"/>
              </a:ext>
            </a:extLst>
          </p:cNvPr>
          <p:cNvSpPr txBox="1"/>
          <p:nvPr/>
        </p:nvSpPr>
        <p:spPr>
          <a:xfrm>
            <a:off x="758354" y="2450157"/>
            <a:ext cx="259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&gt; 10 000 </a:t>
            </a:r>
            <a:r>
              <a:rPr lang="ru-RU" sz="2200" b="1" dirty="0" smtClean="0"/>
              <a:t>чел.</a:t>
            </a:r>
            <a:endParaRPr lang="ru-RU" sz="2200" b="1" baseline="30000" dirty="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BD0ED4DF-DA23-6E2D-789B-2EAC0C532AA2}"/>
              </a:ext>
            </a:extLst>
          </p:cNvPr>
          <p:cNvCxnSpPr>
            <a:cxnSpLocks/>
          </p:cNvCxnSpPr>
          <p:nvPr/>
        </p:nvCxnSpPr>
        <p:spPr>
          <a:xfrm flipV="1">
            <a:off x="770228" y="3090098"/>
            <a:ext cx="2899240" cy="639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37D07B9-70C7-506A-F9A6-D2BD2586C26F}"/>
              </a:ext>
            </a:extLst>
          </p:cNvPr>
          <p:cNvSpPr txBox="1"/>
          <p:nvPr/>
        </p:nvSpPr>
        <p:spPr>
          <a:xfrm>
            <a:off x="758353" y="3101973"/>
            <a:ext cx="304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ассажиропоток в 2021 году 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18805D6-D6AE-4530-7DE6-20218F08AC99}"/>
              </a:ext>
            </a:extLst>
          </p:cNvPr>
          <p:cNvSpPr txBox="1"/>
          <p:nvPr/>
        </p:nvSpPr>
        <p:spPr>
          <a:xfrm>
            <a:off x="758353" y="3341296"/>
            <a:ext cx="343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&gt; </a:t>
            </a:r>
            <a:r>
              <a:rPr lang="ru-RU" sz="3600" b="1" dirty="0" smtClean="0"/>
              <a:t>5</a:t>
            </a:r>
            <a:r>
              <a:rPr lang="en-US" sz="3600" b="1" dirty="0" smtClean="0"/>
              <a:t>0 000 </a:t>
            </a:r>
            <a:r>
              <a:rPr lang="ru-RU" sz="2200" b="1" dirty="0"/>
              <a:t>чел.</a:t>
            </a:r>
            <a:r>
              <a:rPr lang="en-US" sz="3600" b="1" dirty="0" smtClean="0"/>
              <a:t> </a:t>
            </a:r>
            <a:endParaRPr lang="ru-RU" sz="3600" b="1" baseline="30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2632560-EC47-86A9-2044-53BC8FA2E8D7}"/>
              </a:ext>
            </a:extLst>
          </p:cNvPr>
          <p:cNvSpPr txBox="1"/>
          <p:nvPr/>
        </p:nvSpPr>
        <p:spPr>
          <a:xfrm>
            <a:off x="758353" y="3969362"/>
            <a:ext cx="440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жидаемый пассажиропоток в 2022 году</a:t>
            </a:r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452AE9AE-0E9D-B0F5-733C-834F0221175E}"/>
              </a:ext>
            </a:extLst>
          </p:cNvPr>
          <p:cNvCxnSpPr>
            <a:cxnSpLocks/>
          </p:cNvCxnSpPr>
          <p:nvPr/>
        </p:nvCxnSpPr>
        <p:spPr>
          <a:xfrm>
            <a:off x="758353" y="3958200"/>
            <a:ext cx="2946740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18805D6-D6AE-4530-7DE6-20218F08AC99}"/>
              </a:ext>
            </a:extLst>
          </p:cNvPr>
          <p:cNvSpPr txBox="1"/>
          <p:nvPr/>
        </p:nvSpPr>
        <p:spPr>
          <a:xfrm>
            <a:off x="768253" y="4206196"/>
            <a:ext cx="343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10</a:t>
            </a:r>
            <a:r>
              <a:rPr lang="en-US" sz="3600" b="1" dirty="0" smtClean="0"/>
              <a:t>0 000 </a:t>
            </a:r>
            <a:r>
              <a:rPr lang="ru-RU" sz="2200" b="1" dirty="0"/>
              <a:t>чел.</a:t>
            </a:r>
            <a:r>
              <a:rPr lang="en-US" sz="3600" b="1" dirty="0" smtClean="0"/>
              <a:t> </a:t>
            </a:r>
            <a:endParaRPr lang="ru-RU" sz="3600" b="1" baseline="30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2632560-EC47-86A9-2044-53BC8FA2E8D7}"/>
              </a:ext>
            </a:extLst>
          </p:cNvPr>
          <p:cNvSpPr txBox="1"/>
          <p:nvPr/>
        </p:nvSpPr>
        <p:spPr>
          <a:xfrm>
            <a:off x="768253" y="4834262"/>
            <a:ext cx="331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аселение города Тобольска</a:t>
            </a:r>
            <a:endParaRPr lang="ru-RU" dirty="0"/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452AE9AE-0E9D-B0F5-733C-834F0221175E}"/>
              </a:ext>
            </a:extLst>
          </p:cNvPr>
          <p:cNvCxnSpPr>
            <a:cxnSpLocks/>
          </p:cNvCxnSpPr>
          <p:nvPr/>
        </p:nvCxnSpPr>
        <p:spPr>
          <a:xfrm>
            <a:off x="768253" y="4823100"/>
            <a:ext cx="2946740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1078D71-7331-9E44-DA4C-641FFA7FCD48}"/>
              </a:ext>
            </a:extLst>
          </p:cNvPr>
          <p:cNvSpPr txBox="1"/>
          <p:nvPr/>
        </p:nvSpPr>
        <p:spPr>
          <a:xfrm>
            <a:off x="318977" y="765175"/>
            <a:ext cx="5777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7AD4B"/>
                </a:solidFill>
              </a:rPr>
              <a:t>Маршрутная сеть </a:t>
            </a:r>
            <a:br>
              <a:rPr lang="ru-RU" sz="4800" b="1" dirty="0" smtClean="0">
                <a:solidFill>
                  <a:srgbClr val="F7AD4B"/>
                </a:solidFill>
              </a:rPr>
            </a:br>
            <a:r>
              <a:rPr lang="ru-RU" sz="4800" b="1" dirty="0" smtClean="0">
                <a:solidFill>
                  <a:srgbClr val="F7AD4B"/>
                </a:solidFill>
              </a:rPr>
              <a:t>и пассажиропоток</a:t>
            </a:r>
            <a:endParaRPr lang="ru-RU" sz="4800" b="1" dirty="0">
              <a:solidFill>
                <a:srgbClr val="F7AD4B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-126053" y="5430610"/>
            <a:ext cx="5291820" cy="914119"/>
          </a:xfrm>
          <a:prstGeom prst="rect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988835" y="5482138"/>
            <a:ext cx="39513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В 2022 году практически каждый </a:t>
            </a:r>
            <a:br>
              <a:rPr lang="ru-RU" dirty="0" smtClean="0"/>
            </a:br>
            <a:r>
              <a:rPr lang="ru-RU" dirty="0" smtClean="0"/>
              <a:t>второй житель воспользовался </a:t>
            </a:r>
            <a:br>
              <a:rPr lang="ru-RU" dirty="0" smtClean="0"/>
            </a:br>
            <a:r>
              <a:rPr lang="ru-RU" dirty="0" smtClean="0"/>
              <a:t>прямыми авиарейсами из Тобольска</a:t>
            </a:r>
            <a:endParaRPr lang="ru-RU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352115" y="5573111"/>
            <a:ext cx="530391" cy="646331"/>
            <a:chOff x="6772187" y="5790295"/>
            <a:chExt cx="530391" cy="646331"/>
          </a:xfrm>
        </p:grpSpPr>
        <p:sp>
          <p:nvSpPr>
            <p:cNvPr id="55" name="Овал 54"/>
            <p:cNvSpPr/>
            <p:nvPr/>
          </p:nvSpPr>
          <p:spPr>
            <a:xfrm>
              <a:off x="6772187" y="5873668"/>
              <a:ext cx="530391" cy="520996"/>
            </a:xfrm>
            <a:prstGeom prst="ellipse">
              <a:avLst/>
            </a:prstGeom>
            <a:noFill/>
            <a:ln w="28575">
              <a:solidFill>
                <a:srgbClr val="F498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48288" y="5790295"/>
              <a:ext cx="360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49827"/>
                  </a:solidFill>
                </a:rPr>
                <a:t>!</a:t>
              </a:r>
              <a:endParaRPr lang="ru-RU" sz="3600" dirty="0">
                <a:solidFill>
                  <a:srgbClr val="F4982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93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261992-004D-0B87-B749-C9904FFF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13" y="1"/>
            <a:ext cx="2297404" cy="1125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0" b="14750"/>
          <a:stretch/>
        </p:blipFill>
        <p:spPr>
          <a:xfrm>
            <a:off x="0" y="1006787"/>
            <a:ext cx="12192002" cy="449199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08344" y="1368175"/>
            <a:ext cx="3795824" cy="37068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30347" y="1613873"/>
            <a:ext cx="30887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Аэропорт назван </a:t>
            </a:r>
            <a:br>
              <a:rPr lang="ru-RU" dirty="0" smtClean="0"/>
            </a:br>
            <a:r>
              <a:rPr lang="ru-RU" dirty="0" smtClean="0"/>
              <a:t>в честь русского картографа, архитектора, историка 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XVII-XVIII</a:t>
            </a:r>
            <a:r>
              <a:rPr lang="ru-RU" dirty="0" smtClean="0"/>
              <a:t> веков </a:t>
            </a:r>
            <a:r>
              <a:rPr lang="ru-RU" b="1" dirty="0" smtClean="0"/>
              <a:t>Семена </a:t>
            </a:r>
            <a:r>
              <a:rPr lang="ru-RU" b="1" dirty="0" err="1" smtClean="0"/>
              <a:t>Ульяновича</a:t>
            </a:r>
            <a:r>
              <a:rPr lang="ru-RU" b="1" dirty="0" smtClean="0"/>
              <a:t> </a:t>
            </a:r>
            <a:r>
              <a:rPr lang="ru-RU" b="1" dirty="0" err="1" smtClean="0"/>
              <a:t>Ремезова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Пространство аэропорта оформлено </a:t>
            </a:r>
            <a:br>
              <a:rPr lang="ru-RU" dirty="0" smtClean="0"/>
            </a:br>
            <a:r>
              <a:rPr lang="ru-RU" dirty="0" smtClean="0"/>
              <a:t>как современный мультимедийный музей, посвященный работам </a:t>
            </a:r>
            <a:r>
              <a:rPr lang="ru-RU" dirty="0" err="1" smtClean="0"/>
              <a:t>Ремезова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63617" y="2174029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3117" y="3795702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8939" y="1613873"/>
            <a:ext cx="1" cy="560156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4"/>
            <a:endCxn id="7" idx="0"/>
          </p:cNvCxnSpPr>
          <p:nvPr/>
        </p:nvCxnSpPr>
        <p:spPr>
          <a:xfrm flipH="1">
            <a:off x="670980" y="2418578"/>
            <a:ext cx="500" cy="1377124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4"/>
          </p:cNvCxnSpPr>
          <p:nvPr/>
        </p:nvCxnSpPr>
        <p:spPr>
          <a:xfrm flipH="1">
            <a:off x="668939" y="4040251"/>
            <a:ext cx="2041" cy="731976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0" y="5613262"/>
            <a:ext cx="1088774" cy="10887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18805D6-D6AE-4530-7DE6-20218F08AC99}"/>
              </a:ext>
            </a:extLst>
          </p:cNvPr>
          <p:cNvSpPr txBox="1"/>
          <p:nvPr/>
        </p:nvSpPr>
        <p:spPr>
          <a:xfrm>
            <a:off x="2057401" y="5567002"/>
            <a:ext cx="460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90% </a:t>
            </a:r>
            <a:r>
              <a:rPr lang="ru-RU" sz="2200" b="1" dirty="0" smtClean="0"/>
              <a:t>материалов,</a:t>
            </a:r>
            <a:endParaRPr lang="ru-RU" sz="2200" b="1" baseline="30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2632560-EC47-86A9-2044-53BC8FA2E8D7}"/>
              </a:ext>
            </a:extLst>
          </p:cNvPr>
          <p:cNvSpPr txBox="1"/>
          <p:nvPr/>
        </p:nvSpPr>
        <p:spPr>
          <a:xfrm>
            <a:off x="2057400" y="6206943"/>
            <a:ext cx="717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спользованных в оформлении терминала – полимеры </a:t>
            </a:r>
            <a:r>
              <a:rPr lang="ru-RU" dirty="0" err="1" smtClean="0"/>
              <a:t>СИБУРа</a:t>
            </a:r>
            <a:endParaRPr lang="ru-RU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52AE9AE-0E9D-B0F5-733C-834F0221175E}"/>
              </a:ext>
            </a:extLst>
          </p:cNvPr>
          <p:cNvCxnSpPr>
            <a:cxnSpLocks/>
          </p:cNvCxnSpPr>
          <p:nvPr/>
        </p:nvCxnSpPr>
        <p:spPr>
          <a:xfrm>
            <a:off x="2057400" y="6183906"/>
            <a:ext cx="2686491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4617178" y="2791217"/>
            <a:ext cx="706958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У стоек регистрации пассажиров встречает уникальный портрет </a:t>
            </a:r>
            <a:r>
              <a:rPr lang="ru-RU" sz="2000" dirty="0" err="1" smtClean="0"/>
              <a:t>Ремезова</a:t>
            </a:r>
            <a:r>
              <a:rPr lang="ru-RU" sz="2000" dirty="0"/>
              <a:t> </a:t>
            </a:r>
            <a:r>
              <a:rPr lang="ru-RU" sz="2000" dirty="0" smtClean="0"/>
              <a:t>– он составлен полностью из картографических элементов, взятых из его атласов 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261992-004D-0B87-B749-C9904FFF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13" y="1"/>
            <a:ext cx="2297404" cy="112553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304182" y="3084442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16392" y="4742945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412556" y="2789645"/>
            <a:ext cx="2541" cy="294797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4"/>
            <a:endCxn id="27" idx="0"/>
          </p:cNvCxnSpPr>
          <p:nvPr/>
        </p:nvCxnSpPr>
        <p:spPr>
          <a:xfrm>
            <a:off x="4412045" y="3328991"/>
            <a:ext cx="12210" cy="561972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4"/>
            <a:endCxn id="23" idx="0"/>
          </p:cNvCxnSpPr>
          <p:nvPr/>
        </p:nvCxnSpPr>
        <p:spPr>
          <a:xfrm>
            <a:off x="4424255" y="4987494"/>
            <a:ext cx="0" cy="702700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316392" y="3890963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4617178" y="3628369"/>
            <a:ext cx="7069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В интерактивной экспозиции биография </a:t>
            </a:r>
            <a:r>
              <a:rPr lang="ru-RU" sz="2000" dirty="0" err="1" smtClean="0"/>
              <a:t>Ремезова</a:t>
            </a:r>
            <a:r>
              <a:rPr lang="ru-RU" sz="2000" dirty="0" smtClean="0"/>
              <a:t> рассказана через классические экспонаты и копии его работ, а также через мультимедийный контент</a:t>
            </a:r>
            <a:endParaRPr lang="ru-RU" sz="2000" dirty="0"/>
          </a:p>
        </p:txBody>
      </p:sp>
      <p:cxnSp>
        <p:nvCxnSpPr>
          <p:cNvPr id="30" name="Прямая соединительная линия 29"/>
          <p:cNvCxnSpPr>
            <a:stCxn id="27" idx="4"/>
            <a:endCxn id="7" idx="0"/>
          </p:cNvCxnSpPr>
          <p:nvPr/>
        </p:nvCxnSpPr>
        <p:spPr>
          <a:xfrm>
            <a:off x="4424255" y="4135512"/>
            <a:ext cx="0" cy="607433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4617178" y="4463228"/>
            <a:ext cx="706958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Карты и географические чертежи Сибири, выполненные </a:t>
            </a:r>
            <a:r>
              <a:rPr lang="ru-RU" sz="2000" dirty="0" err="1" smtClean="0"/>
              <a:t>Ремезовым</a:t>
            </a:r>
            <a:r>
              <a:rPr lang="ru-RU" sz="2000" dirty="0" smtClean="0"/>
              <a:t>, стали основным дизайн-решением интерьеров аэропорта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078D71-7331-9E44-DA4C-641FFA7FCD48}"/>
              </a:ext>
            </a:extLst>
          </p:cNvPr>
          <p:cNvSpPr txBox="1"/>
          <p:nvPr/>
        </p:nvSpPr>
        <p:spPr>
          <a:xfrm>
            <a:off x="6073961" y="765175"/>
            <a:ext cx="5777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49827"/>
                </a:solidFill>
              </a:rPr>
              <a:t>Мультимедийная экспозиция</a:t>
            </a:r>
            <a:endParaRPr lang="ru-RU" sz="4800" b="1" dirty="0">
              <a:solidFill>
                <a:srgbClr val="F49827"/>
              </a:solidFill>
            </a:endParaRPr>
          </a:p>
        </p:txBody>
      </p:sp>
      <p:sp>
        <p:nvSpPr>
          <p:cNvPr id="17" name="Полилиния: фигура 6">
            <a:extLst>
              <a:ext uri="{FF2B5EF4-FFF2-40B4-BE49-F238E27FC236}">
                <a16:creationId xmlns:a16="http://schemas.microsoft.com/office/drawing/2014/main" xmlns="" id="{7C5444F2-C7DF-8F7F-BC7A-7E12E9BE571C}"/>
              </a:ext>
            </a:extLst>
          </p:cNvPr>
          <p:cNvSpPr/>
          <p:nvPr/>
        </p:nvSpPr>
        <p:spPr>
          <a:xfrm>
            <a:off x="967560" y="115355"/>
            <a:ext cx="2434856" cy="1855173"/>
          </a:xfrm>
          <a:custGeom>
            <a:avLst/>
            <a:gdLst>
              <a:gd name="connsiteX0" fmla="*/ 17253 w 5615797"/>
              <a:gd name="connsiteY0" fmla="*/ 5132717 h 5132717"/>
              <a:gd name="connsiteX1" fmla="*/ 0 w 5615797"/>
              <a:gd name="connsiteY1" fmla="*/ 1155940 h 5132717"/>
              <a:gd name="connsiteX2" fmla="*/ 1984076 w 5615797"/>
              <a:gd name="connsiteY2" fmla="*/ 138023 h 5132717"/>
              <a:gd name="connsiteX3" fmla="*/ 3709359 w 5615797"/>
              <a:gd name="connsiteY3" fmla="*/ 1000664 h 5132717"/>
              <a:gd name="connsiteX4" fmla="*/ 5607170 w 5615797"/>
              <a:gd name="connsiteY4" fmla="*/ 0 h 5132717"/>
              <a:gd name="connsiteX5" fmla="*/ 5615797 w 5615797"/>
              <a:gd name="connsiteY5" fmla="*/ 3994030 h 5132717"/>
              <a:gd name="connsiteX6" fmla="*/ 3717985 w 5615797"/>
              <a:gd name="connsiteY6" fmla="*/ 5011947 h 5132717"/>
              <a:gd name="connsiteX7" fmla="*/ 1949570 w 5615797"/>
              <a:gd name="connsiteY7" fmla="*/ 4114800 h 5132717"/>
              <a:gd name="connsiteX8" fmla="*/ 17253 w 5615797"/>
              <a:gd name="connsiteY8" fmla="*/ 5132717 h 513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97" h="5132717">
                <a:moveTo>
                  <a:pt x="17253" y="5132717"/>
                </a:moveTo>
                <a:lnTo>
                  <a:pt x="0" y="1155940"/>
                </a:lnTo>
                <a:lnTo>
                  <a:pt x="1984076" y="138023"/>
                </a:lnTo>
                <a:lnTo>
                  <a:pt x="3709359" y="1000664"/>
                </a:lnTo>
                <a:lnTo>
                  <a:pt x="5607170" y="0"/>
                </a:lnTo>
                <a:cubicBezTo>
                  <a:pt x="5610046" y="1331343"/>
                  <a:pt x="5612921" y="2662687"/>
                  <a:pt x="5615797" y="3994030"/>
                </a:cubicBezTo>
                <a:lnTo>
                  <a:pt x="3717985" y="5011947"/>
                </a:lnTo>
                <a:lnTo>
                  <a:pt x="1949570" y="4114800"/>
                </a:lnTo>
                <a:lnTo>
                  <a:pt x="17253" y="513271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6">
            <a:extLst>
              <a:ext uri="{FF2B5EF4-FFF2-40B4-BE49-F238E27FC236}">
                <a16:creationId xmlns:a16="http://schemas.microsoft.com/office/drawing/2014/main" xmlns="" id="{7C5444F2-C7DF-8F7F-BC7A-7E12E9BE571C}"/>
              </a:ext>
            </a:extLst>
          </p:cNvPr>
          <p:cNvSpPr/>
          <p:nvPr/>
        </p:nvSpPr>
        <p:spPr>
          <a:xfrm>
            <a:off x="967557" y="1655146"/>
            <a:ext cx="2434859" cy="1874852"/>
          </a:xfrm>
          <a:custGeom>
            <a:avLst/>
            <a:gdLst>
              <a:gd name="connsiteX0" fmla="*/ 17253 w 5615797"/>
              <a:gd name="connsiteY0" fmla="*/ 5132717 h 5132717"/>
              <a:gd name="connsiteX1" fmla="*/ 0 w 5615797"/>
              <a:gd name="connsiteY1" fmla="*/ 1155940 h 5132717"/>
              <a:gd name="connsiteX2" fmla="*/ 1984076 w 5615797"/>
              <a:gd name="connsiteY2" fmla="*/ 138023 h 5132717"/>
              <a:gd name="connsiteX3" fmla="*/ 3709359 w 5615797"/>
              <a:gd name="connsiteY3" fmla="*/ 1000664 h 5132717"/>
              <a:gd name="connsiteX4" fmla="*/ 5607170 w 5615797"/>
              <a:gd name="connsiteY4" fmla="*/ 0 h 5132717"/>
              <a:gd name="connsiteX5" fmla="*/ 5615797 w 5615797"/>
              <a:gd name="connsiteY5" fmla="*/ 3994030 h 5132717"/>
              <a:gd name="connsiteX6" fmla="*/ 3717985 w 5615797"/>
              <a:gd name="connsiteY6" fmla="*/ 5011947 h 5132717"/>
              <a:gd name="connsiteX7" fmla="*/ 1949570 w 5615797"/>
              <a:gd name="connsiteY7" fmla="*/ 4114800 h 5132717"/>
              <a:gd name="connsiteX8" fmla="*/ 17253 w 5615797"/>
              <a:gd name="connsiteY8" fmla="*/ 5132717 h 513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97" h="5132717">
                <a:moveTo>
                  <a:pt x="17253" y="5132717"/>
                </a:moveTo>
                <a:lnTo>
                  <a:pt x="0" y="1155940"/>
                </a:lnTo>
                <a:lnTo>
                  <a:pt x="1984076" y="138023"/>
                </a:lnTo>
                <a:lnTo>
                  <a:pt x="3709359" y="1000664"/>
                </a:lnTo>
                <a:lnTo>
                  <a:pt x="5607170" y="0"/>
                </a:lnTo>
                <a:cubicBezTo>
                  <a:pt x="5610046" y="1331343"/>
                  <a:pt x="5612921" y="2662687"/>
                  <a:pt x="5615797" y="3994030"/>
                </a:cubicBezTo>
                <a:lnTo>
                  <a:pt x="3717985" y="5011947"/>
                </a:lnTo>
                <a:lnTo>
                  <a:pt x="1949570" y="4114800"/>
                </a:lnTo>
                <a:lnTo>
                  <a:pt x="17253" y="5132717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: фигура 6">
            <a:extLst>
              <a:ext uri="{FF2B5EF4-FFF2-40B4-BE49-F238E27FC236}">
                <a16:creationId xmlns:a16="http://schemas.microsoft.com/office/drawing/2014/main" xmlns="" id="{7C5444F2-C7DF-8F7F-BC7A-7E12E9BE571C}"/>
              </a:ext>
            </a:extLst>
          </p:cNvPr>
          <p:cNvSpPr/>
          <p:nvPr/>
        </p:nvSpPr>
        <p:spPr>
          <a:xfrm>
            <a:off x="967556" y="3211881"/>
            <a:ext cx="2434859" cy="1874852"/>
          </a:xfrm>
          <a:custGeom>
            <a:avLst/>
            <a:gdLst>
              <a:gd name="connsiteX0" fmla="*/ 17253 w 5615797"/>
              <a:gd name="connsiteY0" fmla="*/ 5132717 h 5132717"/>
              <a:gd name="connsiteX1" fmla="*/ 0 w 5615797"/>
              <a:gd name="connsiteY1" fmla="*/ 1155940 h 5132717"/>
              <a:gd name="connsiteX2" fmla="*/ 1984076 w 5615797"/>
              <a:gd name="connsiteY2" fmla="*/ 138023 h 5132717"/>
              <a:gd name="connsiteX3" fmla="*/ 3709359 w 5615797"/>
              <a:gd name="connsiteY3" fmla="*/ 1000664 h 5132717"/>
              <a:gd name="connsiteX4" fmla="*/ 5607170 w 5615797"/>
              <a:gd name="connsiteY4" fmla="*/ 0 h 5132717"/>
              <a:gd name="connsiteX5" fmla="*/ 5615797 w 5615797"/>
              <a:gd name="connsiteY5" fmla="*/ 3994030 h 5132717"/>
              <a:gd name="connsiteX6" fmla="*/ 3717985 w 5615797"/>
              <a:gd name="connsiteY6" fmla="*/ 5011947 h 5132717"/>
              <a:gd name="connsiteX7" fmla="*/ 1949570 w 5615797"/>
              <a:gd name="connsiteY7" fmla="*/ 4114800 h 5132717"/>
              <a:gd name="connsiteX8" fmla="*/ 17253 w 5615797"/>
              <a:gd name="connsiteY8" fmla="*/ 5132717 h 513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97" h="5132717">
                <a:moveTo>
                  <a:pt x="17253" y="5132717"/>
                </a:moveTo>
                <a:lnTo>
                  <a:pt x="0" y="1155940"/>
                </a:lnTo>
                <a:lnTo>
                  <a:pt x="1984076" y="138023"/>
                </a:lnTo>
                <a:lnTo>
                  <a:pt x="3709359" y="1000664"/>
                </a:lnTo>
                <a:lnTo>
                  <a:pt x="5607170" y="0"/>
                </a:lnTo>
                <a:cubicBezTo>
                  <a:pt x="5610046" y="1331343"/>
                  <a:pt x="5612921" y="2662687"/>
                  <a:pt x="5615797" y="3994030"/>
                </a:cubicBezTo>
                <a:lnTo>
                  <a:pt x="3717985" y="5011947"/>
                </a:lnTo>
                <a:lnTo>
                  <a:pt x="1949570" y="4114800"/>
                </a:lnTo>
                <a:lnTo>
                  <a:pt x="17253" y="5132717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6">
            <a:extLst>
              <a:ext uri="{FF2B5EF4-FFF2-40B4-BE49-F238E27FC236}">
                <a16:creationId xmlns:a16="http://schemas.microsoft.com/office/drawing/2014/main" xmlns="" id="{7C5444F2-C7DF-8F7F-BC7A-7E12E9BE571C}"/>
              </a:ext>
            </a:extLst>
          </p:cNvPr>
          <p:cNvSpPr/>
          <p:nvPr/>
        </p:nvSpPr>
        <p:spPr>
          <a:xfrm>
            <a:off x="967560" y="4780403"/>
            <a:ext cx="2434859" cy="1846027"/>
          </a:xfrm>
          <a:custGeom>
            <a:avLst/>
            <a:gdLst>
              <a:gd name="connsiteX0" fmla="*/ 17253 w 5615797"/>
              <a:gd name="connsiteY0" fmla="*/ 5132717 h 5132717"/>
              <a:gd name="connsiteX1" fmla="*/ 0 w 5615797"/>
              <a:gd name="connsiteY1" fmla="*/ 1155940 h 5132717"/>
              <a:gd name="connsiteX2" fmla="*/ 1984076 w 5615797"/>
              <a:gd name="connsiteY2" fmla="*/ 138023 h 5132717"/>
              <a:gd name="connsiteX3" fmla="*/ 3709359 w 5615797"/>
              <a:gd name="connsiteY3" fmla="*/ 1000664 h 5132717"/>
              <a:gd name="connsiteX4" fmla="*/ 5607170 w 5615797"/>
              <a:gd name="connsiteY4" fmla="*/ 0 h 5132717"/>
              <a:gd name="connsiteX5" fmla="*/ 5615797 w 5615797"/>
              <a:gd name="connsiteY5" fmla="*/ 3994030 h 5132717"/>
              <a:gd name="connsiteX6" fmla="*/ 3717985 w 5615797"/>
              <a:gd name="connsiteY6" fmla="*/ 5011947 h 5132717"/>
              <a:gd name="connsiteX7" fmla="*/ 1949570 w 5615797"/>
              <a:gd name="connsiteY7" fmla="*/ 4114800 h 5132717"/>
              <a:gd name="connsiteX8" fmla="*/ 17253 w 5615797"/>
              <a:gd name="connsiteY8" fmla="*/ 5132717 h 5132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97" h="5132717">
                <a:moveTo>
                  <a:pt x="17253" y="5132717"/>
                </a:moveTo>
                <a:lnTo>
                  <a:pt x="0" y="1155940"/>
                </a:lnTo>
                <a:lnTo>
                  <a:pt x="1984076" y="138023"/>
                </a:lnTo>
                <a:lnTo>
                  <a:pt x="3709359" y="1000664"/>
                </a:lnTo>
                <a:lnTo>
                  <a:pt x="5607170" y="0"/>
                </a:lnTo>
                <a:cubicBezTo>
                  <a:pt x="5610046" y="1331343"/>
                  <a:pt x="5612921" y="2662687"/>
                  <a:pt x="5615797" y="3994030"/>
                </a:cubicBezTo>
                <a:lnTo>
                  <a:pt x="3717985" y="5011947"/>
                </a:lnTo>
                <a:lnTo>
                  <a:pt x="1949570" y="4114800"/>
                </a:lnTo>
                <a:lnTo>
                  <a:pt x="17253" y="5132717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16392" y="5690194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B1E1B67-25C3-AF7F-6152-A27FE8DAB44D}"/>
              </a:ext>
            </a:extLst>
          </p:cNvPr>
          <p:cNvSpPr txBox="1"/>
          <p:nvPr/>
        </p:nvSpPr>
        <p:spPr>
          <a:xfrm>
            <a:off x="4617177" y="5273860"/>
            <a:ext cx="7069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На полу в общей зоне расположена роза ветров. На каждом из лучей «компаса» указано направление до основных городов, а также время, которое затрачивали путники на дорогу во времена </a:t>
            </a:r>
            <a:r>
              <a:rPr lang="ru-RU" sz="2000" dirty="0" err="1" smtClean="0"/>
              <a:t>Ремезова</a:t>
            </a:r>
            <a:endParaRPr lang="ru-RU" sz="20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424255" y="5923730"/>
            <a:ext cx="0" cy="351350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261992-004D-0B87-B749-C9904FFF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813" y="1"/>
            <a:ext cx="2297404" cy="1125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4395" r="-15" b="40297"/>
          <a:stretch/>
        </p:blipFill>
        <p:spPr>
          <a:xfrm>
            <a:off x="1822" y="1006787"/>
            <a:ext cx="12190178" cy="44831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8344" y="1534425"/>
            <a:ext cx="3468009" cy="34958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06597" y="1696998"/>
            <a:ext cx="2751004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В общей зоне терминала работает кафе «Тобольский калач», акценты в меню которого сделаны на сибирские кулинарные традиции. </a:t>
            </a:r>
          </a:p>
          <a:p>
            <a:endParaRPr lang="ru-RU" dirty="0" smtClean="0"/>
          </a:p>
          <a:p>
            <a:r>
              <a:rPr lang="ru-RU" dirty="0" smtClean="0"/>
              <a:t>Помимо калачей в меню представлены салаты, блины с начинками, сырники, десерты, напитки и др.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63617" y="2340279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3117" y="3961952"/>
            <a:ext cx="215726" cy="244549"/>
          </a:xfrm>
          <a:prstGeom prst="ellipse">
            <a:avLst/>
          </a:prstGeom>
          <a:noFill/>
          <a:ln w="28575">
            <a:solidFill>
              <a:srgbClr val="F498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0814" y="1780123"/>
            <a:ext cx="1" cy="560156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6" idx="4"/>
            <a:endCxn id="7" idx="0"/>
          </p:cNvCxnSpPr>
          <p:nvPr/>
        </p:nvCxnSpPr>
        <p:spPr>
          <a:xfrm flipH="1">
            <a:off x="670980" y="2584828"/>
            <a:ext cx="500" cy="1377124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80814" y="4206501"/>
            <a:ext cx="2041" cy="591129"/>
          </a:xfrm>
          <a:prstGeom prst="line">
            <a:avLst/>
          </a:prstGeom>
          <a:ln w="28575">
            <a:solidFill>
              <a:srgbClr val="F49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3" y="5613262"/>
            <a:ext cx="786666" cy="9898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8805D6-D6AE-4530-7DE6-20218F08AC99}"/>
              </a:ext>
            </a:extLst>
          </p:cNvPr>
          <p:cNvSpPr txBox="1"/>
          <p:nvPr/>
        </p:nvSpPr>
        <p:spPr>
          <a:xfrm>
            <a:off x="1724901" y="5567002"/>
            <a:ext cx="433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«Подари Тобольск»</a:t>
            </a:r>
            <a:endParaRPr lang="ru-RU" sz="2200" b="1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2632560-EC47-86A9-2044-53BC8FA2E8D7}"/>
              </a:ext>
            </a:extLst>
          </p:cNvPr>
          <p:cNvSpPr txBox="1"/>
          <p:nvPr/>
        </p:nvSpPr>
        <p:spPr>
          <a:xfrm>
            <a:off x="1724899" y="6206943"/>
            <a:ext cx="1046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терминале также расположен магазин, где гости и жители города могут купить тобольские сувениры 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452AE9AE-0E9D-B0F5-733C-834F0221175E}"/>
              </a:ext>
            </a:extLst>
          </p:cNvPr>
          <p:cNvCxnSpPr>
            <a:cxnSpLocks/>
          </p:cNvCxnSpPr>
          <p:nvPr/>
        </p:nvCxnSpPr>
        <p:spPr>
          <a:xfrm>
            <a:off x="1724900" y="6183906"/>
            <a:ext cx="3927612" cy="0"/>
          </a:xfrm>
          <a:prstGeom prst="line">
            <a:avLst/>
          </a:prstGeom>
          <a:ln w="57150">
            <a:solidFill>
              <a:srgbClr val="F7A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7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372</Words>
  <Application>Microsoft Office PowerPoint</Application>
  <PresentationFormat>Широкоэкранный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Бурменко Ксения Владимировна</dc:creator>
  <cp:lastModifiedBy>Хасаншина Варвара Витальевна</cp:lastModifiedBy>
  <cp:revision>39</cp:revision>
  <dcterms:created xsi:type="dcterms:W3CDTF">2022-09-30T13:52:22Z</dcterms:created>
  <dcterms:modified xsi:type="dcterms:W3CDTF">2022-10-18T06:31:32Z</dcterms:modified>
</cp:coreProperties>
</file>